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Technology Recommendations: 2016 - 2022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Next Generation Technology Committee</a:t>
            </a:r>
            <a:br>
              <a:rPr lang="en-US" dirty="0" smtClean="0"/>
            </a:br>
            <a:r>
              <a:rPr lang="en-US" dirty="0" smtClean="0"/>
              <a:t>ADM Community School District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Infrastructure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446971"/>
              </p:ext>
            </p:extLst>
          </p:nvPr>
        </p:nvGraphicFramePr>
        <p:xfrm>
          <a:off x="1295400" y="2557463"/>
          <a:ext cx="9601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588">
                  <a:extLst>
                    <a:ext uri="{9D8B030D-6E8A-4147-A177-3AD203B41FA5}">
                      <a16:colId xmlns:a16="http://schemas.microsoft.com/office/drawing/2014/main" val="3224166788"/>
                    </a:ext>
                  </a:extLst>
                </a:gridCol>
                <a:gridCol w="1430039">
                  <a:extLst>
                    <a:ext uri="{9D8B030D-6E8A-4147-A177-3AD203B41FA5}">
                      <a16:colId xmlns:a16="http://schemas.microsoft.com/office/drawing/2014/main" val="1421375372"/>
                    </a:ext>
                  </a:extLst>
                </a:gridCol>
                <a:gridCol w="1375038">
                  <a:extLst>
                    <a:ext uri="{9D8B030D-6E8A-4147-A177-3AD203B41FA5}">
                      <a16:colId xmlns:a16="http://schemas.microsoft.com/office/drawing/2014/main" val="1960868033"/>
                    </a:ext>
                  </a:extLst>
                </a:gridCol>
                <a:gridCol w="1402538">
                  <a:extLst>
                    <a:ext uri="{9D8B030D-6E8A-4147-A177-3AD203B41FA5}">
                      <a16:colId xmlns:a16="http://schemas.microsoft.com/office/drawing/2014/main" val="1618990262"/>
                    </a:ext>
                  </a:extLst>
                </a:gridCol>
                <a:gridCol w="1258159">
                  <a:extLst>
                    <a:ext uri="{9D8B030D-6E8A-4147-A177-3AD203B41FA5}">
                      <a16:colId xmlns:a16="http://schemas.microsoft.com/office/drawing/2014/main" val="959925564"/>
                    </a:ext>
                  </a:extLst>
                </a:gridCol>
                <a:gridCol w="1298838">
                  <a:extLst>
                    <a:ext uri="{9D8B030D-6E8A-4147-A177-3AD203B41FA5}">
                      <a16:colId xmlns:a16="http://schemas.microsoft.com/office/drawing/2014/main" val="313555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Admin Bldg.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0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8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Wired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Wireless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6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9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9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 Costs (6-year)</a:t>
            </a:r>
            <a:br>
              <a:rPr lang="en-US" dirty="0" smtClean="0"/>
            </a:br>
            <a:r>
              <a:rPr lang="en-US" dirty="0" smtClean="0"/>
              <a:t>Budgeted: $1.35 million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202966"/>
              </p:ext>
            </p:extLst>
          </p:nvPr>
        </p:nvGraphicFramePr>
        <p:xfrm>
          <a:off x="1295398" y="2557463"/>
          <a:ext cx="96705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9200">
                  <a:extLst>
                    <a:ext uri="{9D8B030D-6E8A-4147-A177-3AD203B41FA5}">
                      <a16:colId xmlns:a16="http://schemas.microsoft.com/office/drawing/2014/main" val="2068632660"/>
                    </a:ext>
                  </a:extLst>
                </a:gridCol>
                <a:gridCol w="2791326">
                  <a:extLst>
                    <a:ext uri="{9D8B030D-6E8A-4147-A177-3AD203B41FA5}">
                      <a16:colId xmlns:a16="http://schemas.microsoft.com/office/drawing/2014/main" val="102550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Deployment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Program </a:t>
                      </a:r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5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Status Quo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9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Recommended: </a:t>
                      </a:r>
                      <a:r>
                        <a:rPr lang="en-US" b="0" dirty="0" smtClean="0"/>
                        <a:t>1:1 Chromebooks (3-12),</a:t>
                      </a:r>
                      <a:r>
                        <a:rPr lang="en-US" b="0" baseline="0" dirty="0" smtClean="0"/>
                        <a:t> 2:1 iPads (PK-2)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$1.2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12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2:1</a:t>
                      </a:r>
                      <a:r>
                        <a:rPr lang="en-US" baseline="0" dirty="0" smtClean="0"/>
                        <a:t> MacBooks (6-12), 2:1 Chromebooks (3-5), 2:1 iPads (PK-2)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$2.3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1:1 MacBooks (6-12), 1:1</a:t>
                      </a:r>
                      <a:r>
                        <a:rPr lang="en-US" baseline="0" dirty="0" smtClean="0"/>
                        <a:t> Chromebooks (3-5), 1:1 iPads (PK-2)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$2.4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1:1 MacBooks (3-12),</a:t>
                      </a:r>
                      <a:r>
                        <a:rPr lang="en-US" baseline="0" dirty="0" smtClean="0"/>
                        <a:t> 2:1 iPads (PK-2)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$2.9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840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398" y="4908884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Program costs above are comprehensive, and include PPEL-eligible costs for student devices, staff devices, office computers, licensing, network and internet connectivity, and infrastructure.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78" y="679623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Timeline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(subject to change)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90992"/>
              </p:ext>
            </p:extLst>
          </p:nvPr>
        </p:nvGraphicFramePr>
        <p:xfrm>
          <a:off x="965390" y="2048697"/>
          <a:ext cx="10213665" cy="274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390">
                  <a:extLst>
                    <a:ext uri="{9D8B030D-6E8A-4147-A177-3AD203B41FA5}">
                      <a16:colId xmlns:a16="http://schemas.microsoft.com/office/drawing/2014/main" val="45837920"/>
                    </a:ext>
                  </a:extLst>
                </a:gridCol>
                <a:gridCol w="1003778">
                  <a:extLst>
                    <a:ext uri="{9D8B030D-6E8A-4147-A177-3AD203B41FA5}">
                      <a16:colId xmlns:a16="http://schemas.microsoft.com/office/drawing/2014/main" val="2531697789"/>
                    </a:ext>
                  </a:extLst>
                </a:gridCol>
                <a:gridCol w="1024403">
                  <a:extLst>
                    <a:ext uri="{9D8B030D-6E8A-4147-A177-3AD203B41FA5}">
                      <a16:colId xmlns:a16="http://schemas.microsoft.com/office/drawing/2014/main" val="782982890"/>
                    </a:ext>
                  </a:extLst>
                </a:gridCol>
                <a:gridCol w="976277">
                  <a:extLst>
                    <a:ext uri="{9D8B030D-6E8A-4147-A177-3AD203B41FA5}">
                      <a16:colId xmlns:a16="http://schemas.microsoft.com/office/drawing/2014/main" val="530823043"/>
                    </a:ext>
                  </a:extLst>
                </a:gridCol>
                <a:gridCol w="831897">
                  <a:extLst>
                    <a:ext uri="{9D8B030D-6E8A-4147-A177-3AD203B41FA5}">
                      <a16:colId xmlns:a16="http://schemas.microsoft.com/office/drawing/2014/main" val="3887298899"/>
                    </a:ext>
                  </a:extLst>
                </a:gridCol>
                <a:gridCol w="859399">
                  <a:extLst>
                    <a:ext uri="{9D8B030D-6E8A-4147-A177-3AD203B41FA5}">
                      <a16:colId xmlns:a16="http://schemas.microsoft.com/office/drawing/2014/main" val="3490406449"/>
                    </a:ext>
                  </a:extLst>
                </a:gridCol>
                <a:gridCol w="797521">
                  <a:extLst>
                    <a:ext uri="{9D8B030D-6E8A-4147-A177-3AD203B41FA5}">
                      <a16:colId xmlns:a16="http://schemas.microsoft.com/office/drawing/2014/main" val="1444058733"/>
                    </a:ext>
                  </a:extLst>
                </a:gridCol>
              </a:tblGrid>
              <a:tr h="392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21-22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68640"/>
                  </a:ext>
                </a:extLst>
              </a:tr>
              <a:tr h="392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 Upgrades; Citrix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364374"/>
                  </a:ext>
                </a:extLst>
              </a:tr>
              <a:tr h="392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Wireless Upgrades @ AE/DI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55528"/>
                  </a:ext>
                </a:extLst>
              </a:tr>
              <a:tr h="392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Internet Service Evaluation/Upgrade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87173"/>
                  </a:ext>
                </a:extLst>
              </a:tr>
              <a:tr h="392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 Integrationist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86927"/>
                  </a:ext>
                </a:extLst>
              </a:tr>
              <a:tr h="392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1:1 Chromebooks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1121"/>
                  </a:ext>
                </a:extLst>
              </a:tr>
              <a:tr h="3925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PK-2</a:t>
                      </a:r>
                      <a:r>
                        <a:rPr lang="en-US" baseline="0" dirty="0" smtClean="0"/>
                        <a:t> iPad Deployment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07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7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1:1 with Chromebooks in grades 3-12, increased devices in PK-2</a:t>
            </a:r>
          </a:p>
          <a:p>
            <a:r>
              <a:rPr lang="en-US" dirty="0" smtClean="0"/>
              <a:t>Technology integration support</a:t>
            </a:r>
          </a:p>
          <a:p>
            <a:r>
              <a:rPr lang="en-US" dirty="0" smtClean="0"/>
              <a:t>PPEL-eligible program cost: $1.2 million</a:t>
            </a:r>
          </a:p>
          <a:p>
            <a:pPr lvl="1"/>
            <a:r>
              <a:rPr lang="en-US" dirty="0" smtClean="0"/>
              <a:t>9% of PPEL technology funds unallocated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Technology Recommendations: 2016 - 2022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Next Generation Technology Committee</a:t>
            </a:r>
            <a:br>
              <a:rPr lang="en-US" dirty="0" smtClean="0"/>
            </a:br>
            <a:r>
              <a:rPr lang="en-US" dirty="0" smtClean="0"/>
              <a:t>ADM Community School District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 hoc committee created by the District Technology Committee</a:t>
            </a:r>
          </a:p>
          <a:p>
            <a:r>
              <a:rPr lang="en-US" dirty="0" smtClean="0"/>
              <a:t>13 members, including teachers, administrators, parents, and a student</a:t>
            </a:r>
          </a:p>
          <a:p>
            <a:r>
              <a:rPr lang="en-US" dirty="0" smtClean="0"/>
              <a:t>Focus: development of recommendations for district technology during the final six years of the current voter-approved PPEL</a:t>
            </a:r>
          </a:p>
        </p:txBody>
      </p:sp>
    </p:spTree>
    <p:extLst>
      <p:ext uri="{BB962C8B-B14F-4D97-AF65-F5344CB8AC3E}">
        <p14:creationId xmlns:p14="http://schemas.microsoft.com/office/powerpoint/2010/main" val="30136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PPEL Technology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in 2012</a:t>
            </a:r>
          </a:p>
          <a:p>
            <a:r>
              <a:rPr lang="en-US" dirty="0" smtClean="0"/>
              <a:t>$250,000/</a:t>
            </a:r>
            <a:r>
              <a:rPr lang="en-US" dirty="0" err="1" smtClean="0"/>
              <a:t>yr</a:t>
            </a:r>
            <a:r>
              <a:rPr lang="en-US" dirty="0" smtClean="0"/>
              <a:t> earmarked for technology</a:t>
            </a:r>
          </a:p>
          <a:p>
            <a:r>
              <a:rPr lang="en-US" dirty="0" smtClean="0"/>
              <a:t>Reevaluation of technology plan after first five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devices</a:t>
            </a:r>
          </a:p>
          <a:p>
            <a:r>
              <a:rPr lang="en-US" dirty="0" smtClean="0"/>
              <a:t>Technology integration support</a:t>
            </a:r>
          </a:p>
          <a:p>
            <a:r>
              <a:rPr lang="en-US" dirty="0" smtClean="0"/>
              <a:t>Home access</a:t>
            </a:r>
          </a:p>
          <a:p>
            <a:r>
              <a:rPr lang="en-US" dirty="0" smtClean="0"/>
              <a:t>Appropriate software</a:t>
            </a:r>
          </a:p>
          <a:p>
            <a:r>
              <a:rPr lang="en-US" dirty="0" smtClean="0"/>
              <a:t>Classroom technology enhancements</a:t>
            </a:r>
          </a:p>
        </p:txBody>
      </p:sp>
    </p:spTree>
    <p:extLst>
      <p:ext uri="{BB962C8B-B14F-4D97-AF65-F5344CB8AC3E}">
        <p14:creationId xmlns:p14="http://schemas.microsoft.com/office/powerpoint/2010/main" val="1044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Student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1:1 in grades 3-12 (at least)</a:t>
            </a:r>
          </a:p>
          <a:p>
            <a:pPr lvl="1"/>
            <a:r>
              <a:rPr lang="en-US" dirty="0" smtClean="0"/>
              <a:t>Student-assigned model in grades 6-12</a:t>
            </a:r>
          </a:p>
          <a:p>
            <a:pPr lvl="1"/>
            <a:r>
              <a:rPr lang="en-US" dirty="0" smtClean="0"/>
              <a:t>Classroom-assigned model in grades 3-5</a:t>
            </a:r>
          </a:p>
          <a:p>
            <a:r>
              <a:rPr lang="en-US" dirty="0" smtClean="0"/>
              <a:t>Increase in student-accessible devices at Adel Elementary</a:t>
            </a:r>
          </a:p>
          <a:p>
            <a:pPr lvl="1"/>
            <a:r>
              <a:rPr lang="en-US" dirty="0" smtClean="0"/>
              <a:t>Additional research is being conducted to determine exact deployment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Technology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for program success</a:t>
            </a:r>
          </a:p>
          <a:p>
            <a:r>
              <a:rPr lang="en-US" dirty="0" smtClean="0"/>
              <a:t>One or more technology integration specialists</a:t>
            </a:r>
          </a:p>
          <a:p>
            <a:pPr lvl="1"/>
            <a:r>
              <a:rPr lang="en-US" dirty="0" smtClean="0"/>
              <a:t>This can take several forms:</a:t>
            </a:r>
          </a:p>
          <a:p>
            <a:pPr lvl="2"/>
            <a:r>
              <a:rPr lang="en-US" dirty="0" smtClean="0"/>
              <a:t>1.0 FTE district technology integration specialist OR</a:t>
            </a:r>
          </a:p>
          <a:p>
            <a:pPr lvl="2"/>
            <a:r>
              <a:rPr lang="en-US" dirty="0" smtClean="0"/>
              <a:t>0.5 FTE secondary and elementary specialists OR</a:t>
            </a:r>
          </a:p>
          <a:p>
            <a:pPr lvl="2"/>
            <a:r>
              <a:rPr lang="en-US" dirty="0" smtClean="0"/>
              <a:t>0.5 FTE specialists per building OR</a:t>
            </a:r>
          </a:p>
          <a:p>
            <a:pPr lvl="2"/>
            <a:r>
              <a:rPr lang="en-US" dirty="0" smtClean="0"/>
              <a:t>Combinations thereof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Device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Chromebooks in grades 3-12</a:t>
            </a:r>
          </a:p>
          <a:p>
            <a:pPr lvl="1"/>
            <a:r>
              <a:rPr lang="en-US" dirty="0" smtClean="0"/>
              <a:t>Citrix application/desktop virtualization software available</a:t>
            </a:r>
          </a:p>
          <a:p>
            <a:pPr lvl="1"/>
            <a:r>
              <a:rPr lang="en-US" dirty="0" smtClean="0"/>
              <a:t>Cost as a primary driver ($230/device)</a:t>
            </a:r>
          </a:p>
          <a:p>
            <a:pPr lvl="1"/>
            <a:r>
              <a:rPr lang="en-US" dirty="0" smtClean="0"/>
              <a:t>4-year lifecycle</a:t>
            </a:r>
          </a:p>
          <a:p>
            <a:r>
              <a:rPr lang="en-US" dirty="0" smtClean="0"/>
              <a:t>iPad Mini devices at Adel Elementary</a:t>
            </a:r>
          </a:p>
          <a:p>
            <a:pPr lvl="1"/>
            <a:r>
              <a:rPr lang="en-US" dirty="0" smtClean="0"/>
              <a:t>Supplemented with laptops on a per-classroom basis</a:t>
            </a:r>
          </a:p>
          <a:p>
            <a:pPr lvl="1"/>
            <a:r>
              <a:rPr lang="en-US" dirty="0" smtClean="0"/>
              <a:t>5-year lifecycle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</a:t>
            </a:r>
            <a:r>
              <a:rPr lang="en-US" dirty="0" err="1" smtClean="0"/>
              <a:t>Cybersafety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through the district’s firewall</a:t>
            </a:r>
          </a:p>
          <a:p>
            <a:pPr lvl="1"/>
            <a:r>
              <a:rPr lang="en-US" dirty="0" smtClean="0"/>
              <a:t>Regardless of whether the device is on or off campus</a:t>
            </a:r>
          </a:p>
          <a:p>
            <a:r>
              <a:rPr lang="en-US" dirty="0" smtClean="0"/>
              <a:t>Ongoing focus on digital citizenship within the classroom</a:t>
            </a:r>
          </a:p>
          <a:p>
            <a:r>
              <a:rPr lang="en-US" dirty="0" smtClean="0"/>
              <a:t>Orientation session for students and parents</a:t>
            </a:r>
          </a:p>
          <a:p>
            <a:pPr lvl="1"/>
            <a:r>
              <a:rPr lang="en-US" dirty="0" smtClean="0"/>
              <a:t>Home network security</a:t>
            </a:r>
          </a:p>
          <a:p>
            <a:pPr lvl="1"/>
            <a:r>
              <a:rPr lang="en-US" dirty="0" smtClean="0"/>
              <a:t>Device care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Recommendations: Classroom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current suite (projector, interactive whiteboard, document camera)</a:t>
            </a:r>
          </a:p>
          <a:p>
            <a:pPr lvl="1"/>
            <a:r>
              <a:rPr lang="en-US" dirty="0" smtClean="0"/>
              <a:t>Update existing equipment to current technology standards</a:t>
            </a:r>
          </a:p>
          <a:p>
            <a:pPr lvl="1"/>
            <a:r>
              <a:rPr lang="en-US" dirty="0" smtClean="0"/>
              <a:t>Potential to add voice lift technology to standard suite</a:t>
            </a:r>
          </a:p>
          <a:p>
            <a:r>
              <a:rPr lang="en-US" dirty="0" smtClean="0"/>
              <a:t>Additional technologies</a:t>
            </a:r>
          </a:p>
          <a:p>
            <a:pPr lvl="1"/>
            <a:r>
              <a:rPr lang="en-US" dirty="0" smtClean="0"/>
              <a:t>Recording systems, multiple display implementations, makerspaces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350</TotalTime>
  <Words>487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Technology Recommendations: 2016 - 2022</vt:lpstr>
      <vt:lpstr>Background and Purpose</vt:lpstr>
      <vt:lpstr>PPEL Technology Refresher</vt:lpstr>
      <vt:lpstr>Identified Needs</vt:lpstr>
      <vt:lpstr>Recommendations: Student Devices</vt:lpstr>
      <vt:lpstr>Recommendations: Technology Integration</vt:lpstr>
      <vt:lpstr>Recommendations: Device Selection</vt:lpstr>
      <vt:lpstr>Recommendations: Cybersafety</vt:lpstr>
      <vt:lpstr>Recommendations: Classroom Technology</vt:lpstr>
      <vt:lpstr>Recommendations: Infrastructure</vt:lpstr>
      <vt:lpstr>Recommendation Costs (6-year) Budgeted: $1.35 million</vt:lpstr>
      <vt:lpstr>Project Timeline  (subject to change)</vt:lpstr>
      <vt:lpstr>Summary</vt:lpstr>
      <vt:lpstr>Technology Recommendations: 2016 - 2022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Recommendations: 2016 - 2022</dc:title>
  <dc:creator>Adam Kurth</dc:creator>
  <cp:lastModifiedBy>Adam Kurth</cp:lastModifiedBy>
  <cp:revision>10</cp:revision>
  <dcterms:created xsi:type="dcterms:W3CDTF">2016-05-09T18:27:45Z</dcterms:created>
  <dcterms:modified xsi:type="dcterms:W3CDTF">2016-05-10T00:26:10Z</dcterms:modified>
</cp:coreProperties>
</file>